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3" r:id="rId3"/>
    <p:sldId id="268" r:id="rId4"/>
    <p:sldId id="269" r:id="rId5"/>
    <p:sldId id="270" r:id="rId6"/>
    <p:sldId id="271" r:id="rId7"/>
    <p:sldId id="272" r:id="rId8"/>
    <p:sldId id="264" r:id="rId9"/>
    <p:sldId id="265" r:id="rId10"/>
    <p:sldId id="267" r:id="rId11"/>
    <p:sldId id="274" r:id="rId12"/>
  </p:sldIdLst>
  <p:sldSz cx="12192000" cy="6858000"/>
  <p:notesSz cx="6724650" cy="97742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2929"/>
    <a:srgbClr val="102F4D"/>
    <a:srgbClr val="2B6DBA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3"/>
    <p:restoredTop sz="94674"/>
  </p:normalViewPr>
  <p:slideViewPr>
    <p:cSldViewPr snapToGrid="0" snapToObjects="1">
      <p:cViewPr varScale="1">
        <p:scale>
          <a:sx n="71" d="100"/>
          <a:sy n="71" d="100"/>
        </p:scale>
        <p:origin x="-102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13321" cy="488394"/>
          </a:xfrm>
          <a:prstGeom prst="rect">
            <a:avLst/>
          </a:prstGeom>
        </p:spPr>
        <p:txBody>
          <a:bodyPr vert="horz" lIns="91861" tIns="45930" rIns="91861" bIns="4593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9728" y="1"/>
            <a:ext cx="2913321" cy="488394"/>
          </a:xfrm>
          <a:prstGeom prst="rect">
            <a:avLst/>
          </a:prstGeom>
        </p:spPr>
        <p:txBody>
          <a:bodyPr vert="horz" lIns="91861" tIns="45930" rIns="91861" bIns="45930" rtlCol="0"/>
          <a:lstStyle>
            <a:lvl1pPr algn="r">
              <a:defRPr sz="1200"/>
            </a:lvl1pPr>
          </a:lstStyle>
          <a:p>
            <a:fld id="{4391785D-6E94-468F-B927-68831ABBABE2}" type="datetimeFigureOut">
              <a:rPr lang="en-GB" smtClean="0"/>
              <a:t>19/11/2018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4254"/>
            <a:ext cx="2913321" cy="488394"/>
          </a:xfrm>
          <a:prstGeom prst="rect">
            <a:avLst/>
          </a:prstGeom>
        </p:spPr>
        <p:txBody>
          <a:bodyPr vert="horz" lIns="91861" tIns="45930" rIns="91861" bIns="4593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9728" y="9284254"/>
            <a:ext cx="2913321" cy="488394"/>
          </a:xfrm>
          <a:prstGeom prst="rect">
            <a:avLst/>
          </a:prstGeom>
        </p:spPr>
        <p:txBody>
          <a:bodyPr vert="horz" lIns="91861" tIns="45930" rIns="91861" bIns="45930" rtlCol="0" anchor="b"/>
          <a:lstStyle>
            <a:lvl1pPr algn="r">
              <a:defRPr sz="1200"/>
            </a:lvl1pPr>
          </a:lstStyle>
          <a:p>
            <a:fld id="{75FC1EC1-9F07-4D06-9251-9C0CCB3E92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676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4015" cy="488712"/>
          </a:xfrm>
          <a:prstGeom prst="rect">
            <a:avLst/>
          </a:prstGeom>
        </p:spPr>
        <p:txBody>
          <a:bodyPr vert="horz" lIns="91861" tIns="45930" rIns="91861" bIns="4593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09079" y="0"/>
            <a:ext cx="2914015" cy="488712"/>
          </a:xfrm>
          <a:prstGeom prst="rect">
            <a:avLst/>
          </a:prstGeom>
        </p:spPr>
        <p:txBody>
          <a:bodyPr vert="horz" lIns="91861" tIns="45930" rIns="91861" bIns="45930" rtlCol="0"/>
          <a:lstStyle>
            <a:lvl1pPr algn="r">
              <a:defRPr sz="1200"/>
            </a:lvl1pPr>
          </a:lstStyle>
          <a:p>
            <a:fld id="{4C57241F-83E6-4AFE-B7D8-5C83F4D151C6}" type="datetimeFigureOut">
              <a:rPr lang="de-DE" smtClean="0"/>
              <a:t>19.11.2018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33425"/>
            <a:ext cx="6515100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61" tIns="45930" rIns="91861" bIns="4593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2465" y="4642763"/>
            <a:ext cx="5379720" cy="4398407"/>
          </a:xfrm>
          <a:prstGeom prst="rect">
            <a:avLst/>
          </a:prstGeom>
        </p:spPr>
        <p:txBody>
          <a:bodyPr vert="horz" lIns="91861" tIns="45930" rIns="91861" bIns="4593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83829"/>
            <a:ext cx="2914015" cy="488712"/>
          </a:xfrm>
          <a:prstGeom prst="rect">
            <a:avLst/>
          </a:prstGeom>
        </p:spPr>
        <p:txBody>
          <a:bodyPr vert="horz" lIns="91861" tIns="45930" rIns="91861" bIns="4593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09079" y="9283829"/>
            <a:ext cx="2914015" cy="488712"/>
          </a:xfrm>
          <a:prstGeom prst="rect">
            <a:avLst/>
          </a:prstGeom>
        </p:spPr>
        <p:txBody>
          <a:bodyPr vert="horz" lIns="91861" tIns="45930" rIns="91861" bIns="45930" rtlCol="0" anchor="b"/>
          <a:lstStyle>
            <a:lvl1pPr algn="r">
              <a:defRPr sz="1200"/>
            </a:lvl1pPr>
          </a:lstStyle>
          <a:p>
            <a:fld id="{E0732E46-77B0-4962-B146-ECED0527C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48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8606">
              <a:defRPr/>
            </a:pPr>
            <a:fld id="{E0732E46-77B0-4962-B146-ECED0527C718}" type="slidenum">
              <a:rPr lang="de-DE">
                <a:solidFill>
                  <a:prstClr val="black"/>
                </a:solidFill>
                <a:latin typeface="Calibri"/>
              </a:rPr>
              <a:pPr defTabSz="918606">
                <a:defRPr/>
              </a:pPr>
              <a:t>3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529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8606">
              <a:defRPr/>
            </a:pPr>
            <a:fld id="{E0732E46-77B0-4962-B146-ECED0527C718}" type="slidenum">
              <a:rPr lang="de-DE">
                <a:solidFill>
                  <a:prstClr val="black"/>
                </a:solidFill>
                <a:latin typeface="Calibri"/>
              </a:rPr>
              <a:pPr defTabSz="918606">
                <a:defRPr/>
              </a:pPr>
              <a:t>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783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/>
              <a:t>Develpoment</a:t>
            </a:r>
            <a:r>
              <a:rPr lang="de-DE" baseline="0" dirty="0"/>
              <a:t>/</a:t>
            </a:r>
            <a:r>
              <a:rPr lang="de-DE" baseline="0" dirty="0" err="1"/>
              <a:t>Introduction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Sendai Framework in 2014/2015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8606">
              <a:defRPr/>
            </a:pPr>
            <a:fld id="{E0732E46-77B0-4962-B146-ECED0527C718}" type="slidenum">
              <a:rPr lang="de-DE">
                <a:solidFill>
                  <a:prstClr val="black"/>
                </a:solidFill>
                <a:latin typeface="Calibri"/>
              </a:rPr>
              <a:pPr defTabSz="918606">
                <a:defRPr/>
              </a:pPr>
              <a:t>5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085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8606">
              <a:defRPr/>
            </a:pPr>
            <a:fld id="{E0732E46-77B0-4962-B146-ECED0527C718}" type="slidenum">
              <a:rPr lang="de-DE">
                <a:solidFill>
                  <a:prstClr val="black"/>
                </a:solidFill>
                <a:latin typeface="Calibri"/>
              </a:rPr>
              <a:pPr defTabSz="918606">
                <a:defRPr/>
              </a:pPr>
              <a:t>6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41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32E46-77B0-4962-B146-ECED0527C71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51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32E46-77B0-4962-B146-ECED0527C71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51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Examples of use: reform of system in Bulgaria, submission</a:t>
            </a:r>
            <a:r>
              <a:rPr lang="en-IE" baseline="0" dirty="0" smtClean="0"/>
              <a:t> of risk management capability report under UCPM article 6.c) by Estonia, reforms in Poland and Malta ‘approved’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32E46-77B0-4962-B146-ECED0527C71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70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B4851D-140B-EB41-A74D-B9D4255B8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94548D5-687C-5043-8BE1-6A06A13D2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D15679-1043-D04E-81F6-DD4D3411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84D9A3-48A1-3E47-8770-ED24AF81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24BC5F-6642-2843-A3C3-00347C12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5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5D2620-0192-494C-B095-408D9A27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500413B-90BA-E54B-873A-EC8C6D247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7E7152-EBE5-A645-894A-A004458F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1D907A-B42A-7840-A42D-7498CC4C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88135A-3781-244C-A7CA-8F6342BA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39B5255-B218-8C48-BFA2-A72CD74C5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1C55DD7-BBEA-4B47-8229-467BDB8A1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E176BB-021F-7443-A2B1-043C865C3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6510747-4564-F143-AEF6-C1504D66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20CC7B-1E47-364B-82CB-955DCE46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F0D029-D2F9-5840-B5A8-AF7EAFFD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3D071-7757-6047-A8D0-B4092B03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D75A8A0-8E90-8E4D-9779-3856F5C1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787CD74-5415-7643-A3B4-8A14E0AA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E7ED20-5F1E-CA45-B7BB-0C453DA3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DBFD25-0B8E-D941-8E1B-7A33804D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96713E-D453-8B4B-B000-786DF864D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51686B3-FACF-B148-8D30-5A58D689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EBD11D-A489-C341-A97C-B6534CD1C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614FE8F-0775-564B-9F2C-78ECAE3A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9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E2EA1B-E83C-C449-8220-CAB9E5C9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53A85F-D164-294D-9586-0E27DFD32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B13960A-48AD-AB4B-A601-10EC37415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3D394A3-480D-9947-9051-B0133B65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BE54348-F57D-E34C-8BED-EFE99FDD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0CDE1D-F15F-9C4C-9077-758F27B8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9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6F6549-899C-464E-82F5-70BE108E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6E9532-E621-AB45-ABBA-7043C1B7E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2035A1A-1B13-3147-8E8D-DF60E8966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3EA856E-523B-104F-8ACB-14C293716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E9ED263-F30F-C842-8FF9-65E9D2FEF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BC1DC4E-957E-7349-8F2B-A283B2FC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A63B3DD-7417-8943-B9AA-14C52EDA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DBF5DC3-E4FC-834A-BB66-3B7396D8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3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E41E96-290F-C243-9130-A4A28196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513391F-AC0A-1D46-A51A-13F82900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D4A0EA-27C2-5A4A-8555-D30A5B8A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3298D62-F647-6A44-8D30-90B56BB8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1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6B12E70-9A2D-C844-A724-FD31501E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2A9D4C-4C0B-B542-B28E-674FFBE6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33578A9-2288-404F-A8F4-A74237B9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1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7DACC0-11FA-BA44-B290-E34622B6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804D6D2-C48E-5942-A676-2989AF856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A2BE77-4389-814F-BE16-8EA76E660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7E2596C-884E-2A43-89E3-2DFEAAD0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A43CEE-2444-A44D-B497-AE2FD37A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88B7465-D8A9-B94E-A5CB-E12B74B9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47BE5F-7EF1-AB43-BE86-AFE5B651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89116F7-8BAF-3844-92CA-1851E3172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45B3259-21BF-F440-970F-706FAC21B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B9B54E8-9A65-D341-B300-73D4CD10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1C0AEE4-C1F5-7A4B-9A0A-4176C45D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74AC85E-7BAA-0641-AFCD-FE13241B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0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A221AD7-6A71-2A43-8FF0-DD1C8B2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E69CFC5-6D5D-FD42-A2E4-BE3E60EC8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07B8D3-D86F-5649-99A3-28C1AA828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3F5EA-ED8E-6743-BB7C-14093806C16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E87A44-05FE-DB43-B0C2-50553657D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6F9F5B-B60C-7D48-9D22-A3BC398BC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E0816-386E-F44F-9DBF-0B671232E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c.europa.eu/echo/what-we-do/civil-protection/peer-review_e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:\NL212 S&amp;A&amp;T\NL212 Projecten\NL212-29324 Peer reveiws for EU cooperation of civil protection and disaster risk management\Cover picture\NL 212-29324_Cover picture.jpg">
            <a:extLst>
              <a:ext uri="{FF2B5EF4-FFF2-40B4-BE49-F238E27FC236}">
                <a16:creationId xmlns="" xmlns:a16="http://schemas.microsoft.com/office/drawing/2014/main" id="{1051CB3A-6760-C741-8767-EB5BB6BCBE4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0"/>
          <a:stretch/>
        </p:blipFill>
        <p:spPr bwMode="auto">
          <a:xfrm>
            <a:off x="4908418" y="188926"/>
            <a:ext cx="7283582" cy="66690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BF62944-ED49-6C49-863D-5280965BFEEC}"/>
              </a:ext>
            </a:extLst>
          </p:cNvPr>
          <p:cNvSpPr txBox="1"/>
          <p:nvPr/>
        </p:nvSpPr>
        <p:spPr>
          <a:xfrm>
            <a:off x="226711" y="1050124"/>
            <a:ext cx="5978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Commission</a:t>
            </a:r>
          </a:p>
          <a:p>
            <a:r>
              <a:rPr lang="en-GB" sz="30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DG </a:t>
            </a:r>
            <a:r>
              <a:rPr lang="en-GB" sz="30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ECHO</a:t>
            </a:r>
          </a:p>
          <a:p>
            <a:r>
              <a:rPr lang="en-GB" sz="30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Disaster risk management</a:t>
            </a:r>
          </a:p>
          <a:p>
            <a:r>
              <a:rPr lang="en-GB" sz="30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Peer </a:t>
            </a:r>
            <a:r>
              <a:rPr lang="en-GB" sz="3000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 </a:t>
            </a:r>
            <a:r>
              <a:rPr lang="en-GB" sz="30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8328" y="5705856"/>
            <a:ext cx="504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/>
              <a:t>Thomas de Lannoy</a:t>
            </a:r>
          </a:p>
          <a:p>
            <a:r>
              <a:rPr lang="en-IE" b="1" dirty="0" smtClean="0"/>
              <a:t>DG ECHO A.3 Disaster Risk Reduction</a:t>
            </a:r>
          </a:p>
          <a:p>
            <a:r>
              <a:rPr lang="en-IE" b="1" dirty="0" smtClean="0"/>
              <a:t>Thomas.de-lannoy@ec.europa.eu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671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 smtClean="0">
                <a:solidFill>
                  <a:srgbClr val="102F4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roles in peer reviews</a:t>
            </a:r>
            <a:endParaRPr lang="en-US" sz="3000" b="1" dirty="0">
              <a:solidFill>
                <a:srgbClr val="102F4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A83493CB-5C3C-F946-BF3C-AE5C1B1E6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770562"/>
            <a:ext cx="12029607" cy="523982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Peers = experts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 </a:t>
            </a:r>
            <a:endParaRPr lang="en-GB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Assess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disaster risk management system and practices;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Identify best practice;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recommendations.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Reviewed country: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Cooperation with third parties (EU and non-EU);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Gather experts’ opinion;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Commit to the process and use results</a:t>
            </a:r>
          </a:p>
          <a:p>
            <a:r>
              <a:rPr lang="en-I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Commission (and organising team):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 the process by providing policy framework;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Accompany and advise, NOT review;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Quality control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I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Fund the programme</a:t>
            </a:r>
          </a:p>
          <a:p>
            <a:pPr lvl="1"/>
            <a:endParaRPr lang="en-GB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4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 smtClean="0">
                <a:solidFill>
                  <a:srgbClr val="102F4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Post-review impacts and follow-up</a:t>
            </a:r>
            <a:endParaRPr lang="en-US" sz="3000" b="1" dirty="0">
              <a:solidFill>
                <a:srgbClr val="102F4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A83493CB-5C3C-F946-BF3C-AE5C1B1E6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770562"/>
            <a:ext cx="12029607" cy="52398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IE" sz="3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Bilateral contacts and exchange of good practice</a:t>
            </a:r>
          </a:p>
          <a:p>
            <a:pPr>
              <a:lnSpc>
                <a:spcPct val="120000"/>
              </a:lnSpc>
            </a:pPr>
            <a:endParaRPr lang="en-IE" sz="3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IE" sz="3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Validate existing policies and processes, contributing to reforms and DRR reporting</a:t>
            </a:r>
          </a:p>
          <a:p>
            <a:pPr marL="0" indent="0">
              <a:lnSpc>
                <a:spcPct val="120000"/>
              </a:lnSpc>
              <a:buNone/>
            </a:pPr>
            <a:endParaRPr lang="en-IE" sz="3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IE" sz="3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Lessons learnt – to improve process and promote adoption of recommendations</a:t>
            </a:r>
          </a:p>
          <a:p>
            <a:pPr marL="0" indent="0">
              <a:lnSpc>
                <a:spcPct val="120000"/>
              </a:lnSpc>
              <a:buNone/>
            </a:pPr>
            <a:endParaRPr lang="en-IE" sz="3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IE" sz="3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 to other EU programmes</a:t>
            </a:r>
          </a:p>
          <a:p>
            <a:pPr marL="0" indent="0">
              <a:lnSpc>
                <a:spcPct val="120000"/>
              </a:lnSpc>
              <a:buNone/>
            </a:pPr>
            <a:endParaRPr lang="en-IE" sz="3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IE" sz="3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2020 +</a:t>
            </a:r>
          </a:p>
          <a:p>
            <a:pPr lvl="1"/>
            <a:endParaRPr lang="en-GB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8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solidFill>
                  <a:srgbClr val="102F4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Purpose of </a:t>
            </a:r>
            <a:r>
              <a:rPr lang="en-US" sz="3000" b="1" dirty="0" smtClean="0">
                <a:solidFill>
                  <a:srgbClr val="102F4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 peer reviews</a:t>
            </a:r>
            <a:endParaRPr lang="en-US" sz="3000" b="1" dirty="0">
              <a:solidFill>
                <a:srgbClr val="102F4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A83493CB-5C3C-F946-BF3C-AE5C1B1E6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70562"/>
            <a:ext cx="12192000" cy="5239820"/>
          </a:xfrm>
        </p:spPr>
        <p:txBody>
          <a:bodyPr>
            <a:normAutofit/>
          </a:bodyPr>
          <a:lstStyle/>
          <a:p>
            <a:endParaRPr lang="en-GB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tool 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prevention and preparedness under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EU Civil 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Protection Mechanism, also included in Sendai Framework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Promote an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integrated approach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disaster risk management, linking risk prevention, preparedness and response 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I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I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Peer reviews are </a:t>
            </a:r>
            <a:r>
              <a:rPr lang="en-IE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interactive</a:t>
            </a:r>
            <a:r>
              <a:rPr lang="en-I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mutual learning, exchange of best practice, policy dialogue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 peer review history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102F4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38000" r="38055" b="22333"/>
          <a:stretch/>
        </p:blipFill>
        <p:spPr bwMode="auto">
          <a:xfrm>
            <a:off x="1821180" y="800956"/>
            <a:ext cx="7810500" cy="4917722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</p:pic>
      <p:sp>
        <p:nvSpPr>
          <p:cNvPr id="4" name="Textfeld 3"/>
          <p:cNvSpPr txBox="1"/>
          <p:nvPr/>
        </p:nvSpPr>
        <p:spPr>
          <a:xfrm>
            <a:off x="12701" y="5985378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DG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ECHO: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ec.europa.eu/echo/what-we-do/civil-protection/peer-review_en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9631680" y="1719072"/>
            <a:ext cx="2173224" cy="1152144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Pilot reviews EU/UNISDR/OECD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1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Peer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 history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pilot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reviews on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HFA implementation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02F4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8445" r="31180" b="4111"/>
          <a:stretch/>
        </p:blipFill>
        <p:spPr bwMode="auto">
          <a:xfrm>
            <a:off x="2004277" y="965200"/>
            <a:ext cx="3518078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9" t="8445" r="31180" b="4333"/>
          <a:stretch/>
        </p:blipFill>
        <p:spPr bwMode="auto">
          <a:xfrm>
            <a:off x="6204071" y="965201"/>
            <a:ext cx="3514422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Peer 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 history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 reviews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102F4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3" t="6778" r="29722" b="4667"/>
          <a:stretch/>
        </p:blipFill>
        <p:spPr bwMode="auto">
          <a:xfrm>
            <a:off x="1879601" y="812799"/>
            <a:ext cx="3746499" cy="52662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0" t="7111" r="29931" b="3779"/>
          <a:stretch/>
        </p:blipFill>
        <p:spPr bwMode="auto">
          <a:xfrm>
            <a:off x="6526818" y="812799"/>
            <a:ext cx="3677178" cy="52662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5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Peer 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 history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thematic reviews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102F4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5899500" y="903873"/>
            <a:ext cx="3365499" cy="4377807"/>
            <a:chOff x="260699" y="1155700"/>
            <a:chExt cx="3365499" cy="437780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81" t="7222" r="29722" b="3999"/>
            <a:stretch/>
          </p:blipFill>
          <p:spPr bwMode="auto">
            <a:xfrm>
              <a:off x="699564" y="1155700"/>
              <a:ext cx="2487769" cy="353060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260699" y="5194953"/>
              <a:ext cx="33654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Risk </a:t>
              </a:r>
              <a:r>
                <a:rPr kumimoji="0" lang="en-GB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management capabilities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" name="Gerade Verbindung mit Pfeil 3"/>
            <p:cNvCxnSpPr>
              <a:stCxn id="5122" idx="2"/>
              <a:endCxn id="2" idx="0"/>
            </p:cNvCxnSpPr>
            <p:nvPr/>
          </p:nvCxnSpPr>
          <p:spPr>
            <a:xfrm>
              <a:off x="1943449" y="4686300"/>
              <a:ext cx="0" cy="50865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1" t="7000" r="29792" b="4668"/>
          <a:stretch/>
        </p:blipFill>
        <p:spPr bwMode="auto">
          <a:xfrm>
            <a:off x="497113" y="903873"/>
            <a:ext cx="2495845" cy="35306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2285" y="4882575"/>
            <a:ext cx="336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Risk </a:t>
            </a: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assessment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early</a:t>
            </a:r>
            <a:r>
              <a:rPr kumimoji="0" lang="en-GB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</a:t>
            </a: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arning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Gerade Verbindung mit Pfeil 10"/>
          <p:cNvCxnSpPr>
            <a:endCxn id="10" idx="0"/>
          </p:cNvCxnSpPr>
          <p:nvPr/>
        </p:nvCxnSpPr>
        <p:spPr>
          <a:xfrm>
            <a:off x="1739217" y="4438075"/>
            <a:ext cx="5818" cy="4445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/>
          <p:cNvGrpSpPr/>
          <p:nvPr/>
        </p:nvGrpSpPr>
        <p:grpSpPr>
          <a:xfrm>
            <a:off x="3004616" y="903873"/>
            <a:ext cx="3365499" cy="4350234"/>
            <a:chOff x="7678216" y="1155700"/>
            <a:chExt cx="3365499" cy="4508086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9" t="7778" r="29861" b="4111"/>
            <a:stretch/>
          </p:blipFill>
          <p:spPr bwMode="auto">
            <a:xfrm>
              <a:off x="8064500" y="1155700"/>
              <a:ext cx="2574477" cy="3658711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7678216" y="5312947"/>
              <a:ext cx="3365499" cy="350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Risk </a:t>
              </a:r>
              <a:r>
                <a:rPr kumimoji="0" lang="en-GB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assessment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" name="Gerade Verbindung mit Pfeil 13"/>
          <p:cNvCxnSpPr>
            <a:stCxn id="5124" idx="2"/>
            <a:endCxn id="13" idx="0"/>
          </p:cNvCxnSpPr>
          <p:nvPr/>
        </p:nvCxnSpPr>
        <p:spPr>
          <a:xfrm>
            <a:off x="4678139" y="4434473"/>
            <a:ext cx="9227" cy="4810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2" t="7112" r="29723" b="4223"/>
          <a:stretch/>
        </p:blipFill>
        <p:spPr bwMode="auto">
          <a:xfrm>
            <a:off x="9265000" y="903873"/>
            <a:ext cx="2504160" cy="353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9334500" y="4914096"/>
            <a:ext cx="237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Risk </a:t>
            </a: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assessment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0" name="Gerade Verbindung mit Pfeil 19"/>
          <p:cNvCxnSpPr>
            <a:stCxn id="5125" idx="2"/>
            <a:endCxn id="18" idx="0"/>
          </p:cNvCxnSpPr>
          <p:nvPr/>
        </p:nvCxnSpPr>
        <p:spPr>
          <a:xfrm>
            <a:off x="10517080" y="4434473"/>
            <a:ext cx="3000" cy="4796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6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Peer 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02F4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2018-2019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A83493CB-5C3C-F946-BF3C-AE5C1B1E6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70562"/>
            <a:ext cx="12192000" cy="52398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reviews </a:t>
            </a:r>
            <a:r>
              <a:rPr lang="en-GB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include a comprehensive disaster risk management element and a visit to the sub-national level;</a:t>
            </a:r>
            <a:endParaRPr lang="en-GB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Prevention (Risk </a:t>
            </a:r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Assessment, Risk Management </a:t>
            </a:r>
            <a:r>
              <a:rPr lang="en-GB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Planning) </a:t>
            </a:r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GB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preparedness </a:t>
            </a:r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either addressed </a:t>
            </a:r>
            <a:r>
              <a:rPr lang="en-GB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jointly </a:t>
            </a:r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 Review</a:t>
            </a:r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or </a:t>
            </a:r>
            <a:r>
              <a:rPr lang="en-GB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separately and in-depth</a:t>
            </a:r>
            <a:br>
              <a:rPr lang="en-GB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Thematic </a:t>
            </a:r>
            <a:r>
              <a:rPr lang="en-GB" sz="32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</a:t>
            </a:r>
            <a:r>
              <a:rPr lang="en-GB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r>
              <a:rPr lang="en-IE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Planning:</a:t>
            </a:r>
          </a:p>
          <a:p>
            <a:pPr marL="895350" lvl="1" indent="-438150" defTabSz="895350">
              <a:buFont typeface="Wingdings" panose="05000000000000000000" pitchFamily="2" charset="2"/>
              <a:buChar char="Ø"/>
            </a:pPr>
            <a:r>
              <a:rPr lang="en-IE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2018: </a:t>
            </a:r>
            <a:r>
              <a:rPr lang="en-IE" sz="2800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Cyprus</a:t>
            </a:r>
            <a:r>
              <a:rPr lang="en-IE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IE" sz="2800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former Yugoslav Republic of Macedonia, Tunisia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IE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2019: Algeria, Portugal, </a:t>
            </a:r>
            <a:r>
              <a:rPr lang="en-IE" sz="2800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Serbia</a:t>
            </a:r>
            <a:endParaRPr lang="en-GB" sz="2800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5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solidFill>
                  <a:srgbClr val="102F4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3000" b="1" dirty="0" smtClean="0">
                <a:solidFill>
                  <a:srgbClr val="102F4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2018-2019 Review </a:t>
            </a:r>
            <a:r>
              <a:rPr lang="en-US" sz="3000" b="1" dirty="0">
                <a:solidFill>
                  <a:srgbClr val="102F4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2" t="8721" r="15123" b="7672"/>
          <a:stretch/>
        </p:blipFill>
        <p:spPr bwMode="auto">
          <a:xfrm>
            <a:off x="2397179" y="594216"/>
            <a:ext cx="7307704" cy="560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6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EE1BA3-CE30-1D42-9E0B-3D2F8534A1E9}"/>
              </a:ext>
            </a:extLst>
          </p:cNvPr>
          <p:cNvSpPr/>
          <p:nvPr/>
        </p:nvSpPr>
        <p:spPr>
          <a:xfrm>
            <a:off x="1" y="6323744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C0EDF6-F0FD-CC40-A4CA-BB7D0A5F990F}"/>
              </a:ext>
            </a:extLst>
          </p:cNvPr>
          <p:cNvSpPr/>
          <p:nvPr/>
        </p:nvSpPr>
        <p:spPr>
          <a:xfrm>
            <a:off x="1" y="0"/>
            <a:ext cx="12192000" cy="534256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solidFill>
                  <a:srgbClr val="102F4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Review Framework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A83493CB-5C3C-F946-BF3C-AE5C1B1E6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70562"/>
            <a:ext cx="12192000" cy="5239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framework is further detailed for each category: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2" t="8721" r="15123" b="7672"/>
          <a:stretch/>
        </p:blipFill>
        <p:spPr bwMode="auto">
          <a:xfrm>
            <a:off x="313545" y="1253783"/>
            <a:ext cx="5146077" cy="394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/>
          <p:cNvSpPr/>
          <p:nvPr/>
        </p:nvSpPr>
        <p:spPr>
          <a:xfrm>
            <a:off x="254835" y="1341620"/>
            <a:ext cx="5314013" cy="1139251"/>
          </a:xfrm>
          <a:prstGeom prst="ellipse">
            <a:avLst/>
          </a:prstGeom>
          <a:noFill/>
          <a:ln w="28575">
            <a:solidFill>
              <a:srgbClr val="B3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10969" r="15370" b="7475"/>
          <a:stretch/>
        </p:blipFill>
        <p:spPr bwMode="auto">
          <a:xfrm>
            <a:off x="5628802" y="1341620"/>
            <a:ext cx="6423287" cy="482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46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350</Words>
  <Application>Microsoft Office PowerPoint</Application>
  <PresentationFormat>Custom</PresentationFormat>
  <Paragraphs>75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van Manen;SCHMIDT Laura</dc:creator>
  <cp:lastModifiedBy>DE LANNOY Thomas (ECHO)</cp:lastModifiedBy>
  <cp:revision>41</cp:revision>
  <cp:lastPrinted>2018-11-19T09:42:20Z</cp:lastPrinted>
  <dcterms:created xsi:type="dcterms:W3CDTF">2018-09-11T08:55:27Z</dcterms:created>
  <dcterms:modified xsi:type="dcterms:W3CDTF">2018-11-19T09:42:34Z</dcterms:modified>
</cp:coreProperties>
</file>